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Metadata/LabelInfo.xml" ContentType="application/vnd.ms-office.classificationlabel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6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4"/>
  </p:sldMasterIdLst>
  <p:notesMasterIdLst>
    <p:notesMasterId r:id="rId6"/>
  </p:notesMasterIdLst>
  <p:handoutMasterIdLst>
    <p:handoutMasterId r:id="rId7"/>
  </p:handoutMasterIdLst>
  <p:sldIdLst>
    <p:sldId id="2147471067" r:id="rId5"/>
  </p:sldIdLst>
  <p:sldSz cx="12192000" cy="6858000"/>
  <p:notesSz cx="9926638" cy="6797675"/>
  <p:embeddedFontLst>
    <p:embeddedFont>
      <p:font typeface="맑은 고딕" panose="020B0503020000020004" pitchFamily="34" charset="-127"/>
      <p:regular r:id="rId8"/>
      <p:bold r:id="rId9"/>
    </p:embeddedFont>
    <p:embeddedFont>
      <p:font typeface="PUBG Body" panose="020B0500000000000000" pitchFamily="34" charset="-128"/>
      <p:regular r:id="rId10"/>
      <p:bold r:id="rId11"/>
    </p:embeddedFont>
    <p:embeddedFont>
      <p:font typeface="나눔스퀘어" panose="020B0600000101010101" pitchFamily="34" charset="-127"/>
      <p:regular r:id="rId12"/>
      <p:bold r:id="rId13"/>
      <p:italic r:id="rId14"/>
      <p:boldItalic r:id="rId1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44E586A-0914-4B4F-971E-65FDB9BABA30}">
          <p14:sldIdLst>
            <p14:sldId id="2147471067"/>
          </p14:sldIdLst>
        </p14:section>
        <p14:section name="Appendix" id="{511E6B72-C150-420F-884D-0169D26454B8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1139" userDrawn="1">
          <p15:clr>
            <a:srgbClr val="A4A3A4"/>
          </p15:clr>
        </p15:guide>
        <p15:guide id="2" pos="438" userDrawn="1">
          <p15:clr>
            <a:srgbClr val="A4A3A4"/>
          </p15:clr>
        </p15:guide>
        <p15:guide id="3" pos="7242" userDrawn="1">
          <p15:clr>
            <a:srgbClr val="A4A3A4"/>
          </p15:clr>
        </p15:guide>
        <p15:guide id="4" orient="horz" pos="958" userDrawn="1">
          <p15:clr>
            <a:srgbClr val="A4A3A4"/>
          </p15:clr>
        </p15:guide>
        <p15:guide id="5" orient="horz" pos="402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ria Park(박혜리)" initials="MP" lastIdx="1" clrIdx="0">
    <p:extLst>
      <p:ext uri="{19B8F6BF-5375-455C-9EA6-DF929625EA0E}">
        <p15:presenceInfo xmlns:p15="http://schemas.microsoft.com/office/powerpoint/2012/main" userId="S-1-5-21-1726693492-1970477779-720478229-19513" providerId="AD"/>
      </p:ext>
    </p:extLst>
  </p:cmAuthor>
  <p:cmAuthor id="2" name="Ashley Youngsun Nam(남영선)" initials="AYN" lastIdx="1" clrIdx="1">
    <p:extLst>
      <p:ext uri="{19B8F6BF-5375-455C-9EA6-DF929625EA0E}">
        <p15:presenceInfo xmlns:p15="http://schemas.microsoft.com/office/powerpoint/2012/main" userId="S-1-5-21-1726693492-1970477779-720478229-15318" providerId="AD"/>
      </p:ext>
    </p:extLst>
  </p:cmAuthor>
  <p:cmAuthor id="3" name="Eunji Lim(임은지)" initials="EL" lastIdx="1" clrIdx="2">
    <p:extLst>
      <p:ext uri="{19B8F6BF-5375-455C-9EA6-DF929625EA0E}">
        <p15:presenceInfo xmlns:p15="http://schemas.microsoft.com/office/powerpoint/2012/main" userId="S-1-5-21-1726693492-1970477779-720478229-28534" providerId="AD"/>
      </p:ext>
    </p:extLst>
  </p:cmAuthor>
  <p:cmAuthor id="4" name="Hojung Min(민호정)" initials="HM" lastIdx="10" clrIdx="3">
    <p:extLst>
      <p:ext uri="{19B8F6BF-5375-455C-9EA6-DF929625EA0E}">
        <p15:presenceInfo xmlns:p15="http://schemas.microsoft.com/office/powerpoint/2012/main" userId="S::hjmin913@bluehole.net::5d7a1724-8d1e-49d0-a30b-f42090c96447" providerId="AD"/>
      </p:ext>
    </p:extLst>
  </p:cmAuthor>
  <p:cmAuthor id="5" name="Soohwa Song (송수화)" initials="SS(" lastIdx="1" clrIdx="4">
    <p:extLst>
      <p:ext uri="{19B8F6BF-5375-455C-9EA6-DF929625EA0E}">
        <p15:presenceInfo xmlns:p15="http://schemas.microsoft.com/office/powerpoint/2012/main" userId="S::soohwasong@bluehole.net::a0ef8d6a-a4a5-4fb3-85a8-f9654a1d415c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62A05"/>
    <a:srgbClr val="1B1F21"/>
    <a:srgbClr val="262626"/>
    <a:srgbClr val="FFAF00"/>
    <a:srgbClr val="342803"/>
    <a:srgbClr val="FFC000"/>
    <a:srgbClr val="C9C9C9"/>
    <a:srgbClr val="000000"/>
    <a:srgbClr val="010102"/>
    <a:srgbClr val="7F6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  <p:ext uri="{1BD7E111-0CB8-44D6-8891-C1BB2F81B7CC}">
      <p1710:readonlyRecommended xmlns:p1710="http://schemas.microsoft.com/office/powerpoint/2017/10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43C3ED3-03B2-44F1-95D2-06008FDEB0CD}" v="243" dt="2025-09-05T04:38:46.786"/>
    <p1510:client id="{72145926-6279-49A2-B09B-CAE022AFCA5C}" v="2" dt="2025-09-05T08:34:33.704"/>
    <p1510:client id="{F817DAEA-433B-4025-BF7A-5C20920E0A3D}" v="4" dt="2025-09-04T06:03:08.87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034E78-7F5D-4C2E-B375-FC64B27BC917}" styleName="어두운 스타일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C4B1156A-380E-4F78-BDF5-A606A8083BF9}" styleName="보통 스타일 4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35758FB7-9AC5-4552-8A53-C91805E547FA}" styleName="테마 스타일 1 - 강조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D03447BB-5D67-496B-8E87-E561075AD55C}" styleName="어두운 스타일 1 - 강조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06799F8-075E-4A3A-A7F6-7FBC6576F1A4}" styleName="테마 스타일 2 - 강조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58"/>
  </p:normalViewPr>
  <p:slideViewPr>
    <p:cSldViewPr snapToGrid="0">
      <p:cViewPr varScale="1">
        <p:scale>
          <a:sx n="106" d="100"/>
          <a:sy n="106" d="100"/>
        </p:scale>
        <p:origin x="1336" y="480"/>
      </p:cViewPr>
      <p:guideLst>
        <p:guide orient="horz" pos="1139"/>
        <p:guide pos="438"/>
        <p:guide pos="7242"/>
        <p:guide orient="horz" pos="958"/>
        <p:guide orient="horz" pos="402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" Target="slides/slide1.xml"/><Relationship Id="rId6" Type="http://schemas.openxmlformats.org/officeDocument/2006/relationships/notesMaster" Target="notesMasters/notesMaster1.xml"/><Relationship Id="rId7" Type="http://schemas.openxmlformats.org/officeDocument/2006/relationships/handoutMaster" Target="handoutMasters/handoutMaster1.xml"/><Relationship Id="rId8" Type="http://schemas.openxmlformats.org/officeDocument/2006/relationships/font" Target="fonts/font1.fntdata"/><Relationship Id="rId9" Type="http://schemas.openxmlformats.org/officeDocument/2006/relationships/font" Target="fonts/font2.fntdata"/><Relationship Id="rId10" Type="http://schemas.openxmlformats.org/officeDocument/2006/relationships/font" Target="fonts/font3.fntdata"/><Relationship Id="rId11" Type="http://schemas.openxmlformats.org/officeDocument/2006/relationships/font" Target="fonts/font4.fntdata"/><Relationship Id="rId12" Type="http://schemas.openxmlformats.org/officeDocument/2006/relationships/font" Target="fonts/font5.fntdata"/><Relationship Id="rId13" Type="http://schemas.openxmlformats.org/officeDocument/2006/relationships/font" Target="fonts/font6.fntdata"/><Relationship Id="rId14" Type="http://schemas.openxmlformats.org/officeDocument/2006/relationships/font" Target="fonts/font7.fntdata"/><Relationship Id="rId15" Type="http://schemas.openxmlformats.org/officeDocument/2006/relationships/font" Target="fonts/font8.fntdata"/><Relationship Id="rId16" Type="http://schemas.openxmlformats.org/officeDocument/2006/relationships/commentAuthors" Target="commentAuthors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20" Type="http://schemas.openxmlformats.org/officeDocument/2006/relationships/tableStyles" Target="tableStyles.xml"/><Relationship Id="rId21" Type="http://schemas.microsoft.com/office/2015/10/relationships/revisionInfo" Target="revisionInfo.xml"/></Relationships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ADDE10A5-AAFC-404B-BE7E-107BEA5544C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1" y="1"/>
            <a:ext cx="4302442" cy="34127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06D6195-3E23-4A3D-80B7-A6DB4C2B895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621949" y="1"/>
            <a:ext cx="4302442" cy="34127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25E816-EBE4-4B6A-85FE-018DBFC64A0C}" type="datetimeFigureOut">
              <a:rPr lang="ko-KR" altLang="en-US" smtClean="0"/>
              <a:t>2025. 9. 20.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B92787E-07F8-4BCF-A94F-1CC577C16B5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1" y="6456399"/>
            <a:ext cx="4302442" cy="34127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55526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4301543" cy="34106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622798" y="2"/>
            <a:ext cx="4301543" cy="34106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14FEED2E-6F70-40ED-BFDD-707B3C3B3BDD}" type="datetimeFigureOut">
              <a:rPr lang="ko-KR" altLang="en-US" smtClean="0"/>
              <a:t>2025. 9. 20.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924175" y="849313"/>
            <a:ext cx="4078288" cy="22939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92664" y="3271382"/>
            <a:ext cx="7941310" cy="2676585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456612"/>
            <a:ext cx="4301543" cy="34106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622798" y="6456612"/>
            <a:ext cx="4301543" cy="34106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39681279-B67D-4202-9402-C6830BBEF9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18332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7B6C54-5C1C-46C5-9376-3A1F42A3FA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006DE8F-D939-4AF0-9AFE-6736AD23DF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16F6964-A886-4927-90C7-079AE1F413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AF7FD7F-D798-40D2-B842-96BE38C75BC7}" type="datetime1">
              <a:rPr lang="ko-KR" altLang="en-US" smtClean="0"/>
              <a:t>2025. 9. 20.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971A10A-F48F-45F8-B9ED-30642CC23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1B16111-A4A9-4B7D-A0D4-84E3B58A72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464A0-7B0C-4FA3-8229-D39F82E6F81C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8" name="Image">
            <a:extLst>
              <a:ext uri="{FF2B5EF4-FFF2-40B4-BE49-F238E27FC236}">
                <a16:creationId xmlns:a16="http://schemas.microsoft.com/office/drawing/2014/main" id="{375344BB-B620-46A5-89D8-B4F618E666C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" y="6350"/>
            <a:ext cx="12191998" cy="6845299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6325531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5144070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Relationship Id="rId4" Type="http://schemas.openxmlformats.org/officeDocument/2006/relationships/image" Target="../media/image1.png"/><Relationship Id="rId5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787EF9A-83B1-464C-9B59-40AFCA09B6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72143" y="627549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6464A0-7B0C-4FA3-8229-D39F82E6F81C}" type="slidenum">
              <a:rPr lang="ko-KR" altLang="en-US" smtClean="0"/>
              <a:pPr/>
              <a:t>‹#›</a:t>
            </a:fld>
            <a:endParaRPr lang="ko-KR" altLang="en-US"/>
          </a:p>
        </p:txBody>
      </p:sp>
      <p:pic>
        <p:nvPicPr>
          <p:cNvPr id="3" name="Image">
            <a:extLst>
              <a:ext uri="{FF2B5EF4-FFF2-40B4-BE49-F238E27FC236}">
                <a16:creationId xmlns:a16="http://schemas.microsoft.com/office/drawing/2014/main" id="{F95D2DD1-44FD-4810-BD7E-83892C2E9EA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12041"/>
            <a:ext cx="12191998" cy="6845299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3905443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9.png"/><Relationship Id="rId9" Type="http://schemas.openxmlformats.org/officeDocument/2006/relationships/image" Target="../media/image10.png"/><Relationship Id="rId10" Type="http://schemas.openxmlformats.org/officeDocument/2006/relationships/image" Target="../media/image11.png"/><Relationship Id="rId11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48352E-24B1-6E61-D69F-E767ABB258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8">
            <a:extLst>
              <a:ext uri="{FF2B5EF4-FFF2-40B4-BE49-F238E27FC236}">
                <a16:creationId xmlns:a16="http://schemas.microsoft.com/office/drawing/2014/main" id="{D0A29964-DAB4-8485-103C-BFADC9323B53}"/>
              </a:ext>
            </a:extLst>
          </p:cNvPr>
          <p:cNvSpPr/>
          <p:nvPr/>
        </p:nvSpPr>
        <p:spPr>
          <a:xfrm>
            <a:off x="0" y="663850"/>
            <a:ext cx="12191999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sz="2400" b="1">
                <a:solidFill>
                  <a:schemeClr val="bg1"/>
                </a:solidFill>
                <a:latin typeface="PUBG Body"/>
              </a:rPr>
              <a:t>2026 Event Direction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7F1AF01D-7D79-3E17-AB61-15779D4A362B}"/>
              </a:ext>
            </a:extLst>
          </p:cNvPr>
          <p:cNvCxnSpPr>
            <a:cxnSpLocks/>
          </p:cNvCxnSpPr>
          <p:nvPr/>
        </p:nvCxnSpPr>
        <p:spPr>
          <a:xfrm>
            <a:off x="250587" y="444115"/>
            <a:ext cx="11625614" cy="0"/>
          </a:xfrm>
          <a:prstGeom prst="line">
            <a:avLst/>
          </a:prstGeom>
          <a:ln w="9525">
            <a:solidFill>
              <a:schemeClr val="bg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099F9FB4-D34C-B7B9-7BBD-379B66A7C3FB}"/>
              </a:ext>
            </a:extLst>
          </p:cNvPr>
          <p:cNvCxnSpPr>
            <a:cxnSpLocks/>
          </p:cNvCxnSpPr>
          <p:nvPr/>
        </p:nvCxnSpPr>
        <p:spPr>
          <a:xfrm flipH="1">
            <a:off x="568548" y="4325399"/>
            <a:ext cx="11467153" cy="0"/>
          </a:xfrm>
          <a:prstGeom prst="line">
            <a:avLst/>
          </a:prstGeom>
          <a:ln>
            <a:solidFill>
              <a:schemeClr val="bg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2EDC64F0-1B86-BF25-C803-6209ED8664B6}"/>
              </a:ext>
            </a:extLst>
          </p:cNvPr>
          <p:cNvSpPr/>
          <p:nvPr/>
        </p:nvSpPr>
        <p:spPr>
          <a:xfrm>
            <a:off x="568548" y="1895057"/>
            <a:ext cx="758957" cy="2335724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latinLnBrk="0"/>
            <a:r>
              <a:rPr sz="1600" b="1">
                <a:solidFill>
                  <a:schemeClr val="tx1"/>
                </a:solidFill>
                <a:latin typeface="PUBG Body"/>
              </a:rPr>
              <a:t>Peak season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7BF8AB4B-AD4C-39BC-2553-D55FE8DF7127}"/>
              </a:ext>
            </a:extLst>
          </p:cNvPr>
          <p:cNvSpPr/>
          <p:nvPr/>
        </p:nvSpPr>
        <p:spPr>
          <a:xfrm>
            <a:off x="568548" y="4389368"/>
            <a:ext cx="758957" cy="2312327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latinLnBrk="0"/>
            <a:r>
              <a:rPr sz="1600" b="1">
                <a:solidFill>
                  <a:schemeClr val="tx1"/>
                </a:solidFill>
                <a:latin typeface="PUBG Body"/>
              </a:rPr>
              <a:t>Off-season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D460B140-E13B-280A-2034-F95219ED19BE}"/>
              </a:ext>
            </a:extLst>
          </p:cNvPr>
          <p:cNvSpPr/>
          <p:nvPr/>
        </p:nvSpPr>
        <p:spPr>
          <a:xfrm>
            <a:off x="1468840" y="2199434"/>
            <a:ext cx="4221753" cy="167753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t"/>
          <a:lstStyle/>
          <a:p>
            <a:pPr latinLnBrk="0">
              <a:spcAft>
                <a:spcPts val="600"/>
              </a:spcAft>
            </a:pPr>
            <a:r>
              <a:rPr sz="1600" b="1">
                <a:solidFill>
                  <a:schemeClr val="bg1"/>
                </a:solidFill>
                <a:latin typeface="PUBG Body"/>
              </a:rPr>
              <a:t>Seasonality-based promotion scale-up</a:t>
            </a:r>
            <a:endParaRPr lang="en-US" altLang="ko-KR" sz="1600" b="1">
              <a:solidFill>
                <a:schemeClr val="bg1"/>
              </a:solidFill>
              <a:latin typeface="PUBG Body" panose="020B0600070205080204" charset="-128"/>
              <a:ea typeface="PUBG Body" panose="020B0600070205080204" charset="-128"/>
              <a:cs typeface="PUBG Body" panose="020B0600070205080204" charset="-128"/>
            </a:endParaRPr>
          </a:p>
          <a:p>
            <a:pPr marL="177800" indent="-177800" latinLnBrk="0">
              <a:buFont typeface="Wingdings" panose="05000000000000000000" pitchFamily="2" charset="2"/>
              <a:buChar char="§"/>
            </a:pPr>
            <a:r>
              <a:rPr sz="1200">
                <a:solidFill>
                  <a:schemeClr val="bg1"/>
                </a:solidFill>
                <a:latin typeface="PUBG Body"/>
              </a:rPr>
              <a:t>Expand event scale based on existing main seasons and key updates</a:t>
            </a:r>
            <a:endParaRPr lang="en-US" altLang="ko-KR" sz="1200">
              <a:solidFill>
                <a:schemeClr val="bg1"/>
              </a:solidFill>
              <a:latin typeface="PUBG Body" panose="020B0600070205080204" charset="-128"/>
              <a:ea typeface="PUBG Body" panose="020B0600070205080204" charset="-128"/>
              <a:cs typeface="PUBG Body" panose="020B0600070205080204" charset="-128"/>
            </a:endParaRPr>
          </a:p>
          <a:p>
            <a:pPr marL="742950" lvl="1" indent="-285750" latinLnBrk="0">
              <a:buFont typeface="Wingdings" panose="05000000000000000000" pitchFamily="2" charset="2"/>
              <a:buChar char="§"/>
            </a:pPr>
            <a:r>
              <a:rPr sz="1200">
                <a:solidFill>
                  <a:schemeClr val="bg1"/>
                </a:solidFill>
                <a:latin typeface="PUBG Body"/>
              </a:rPr>
              <a:t>March Nth Anniversary, July–August Summer Vacation, September Chuseok/Mid-Autumn Festival, December Large-scale World Update</a:t>
            </a:r>
            <a:endParaRPr lang="en-US" altLang="ko-KR" sz="1200">
              <a:solidFill>
                <a:schemeClr val="bg1"/>
              </a:solidFill>
              <a:latin typeface="PUBG Body" panose="020B0600070205080204" charset="-128"/>
              <a:ea typeface="PUBG Body" panose="020B0600070205080204" charset="-128"/>
              <a:cs typeface="PUBG Body" panose="020B0600070205080204" charset="-128"/>
            </a:endParaRPr>
          </a:p>
          <a:p>
            <a:pPr marL="177800" indent="-177800" latinLnBrk="0">
              <a:buFont typeface="Wingdings" panose="05000000000000000000" pitchFamily="2" charset="2"/>
              <a:buChar char="§"/>
            </a:pPr>
            <a:r>
              <a:rPr sz="1200">
                <a:solidFill>
                  <a:schemeClr val="bg1"/>
                </a:solidFill>
                <a:latin typeface="PUBG Body"/>
              </a:rPr>
              <a:t>Beyond simple rewards and OES expansion, linked with exposure- and participation-oriented actions</a:t>
            </a:r>
            <a:endParaRPr lang="en-US" altLang="ko-KR" sz="1200">
              <a:solidFill>
                <a:schemeClr val="bg1"/>
              </a:solidFill>
              <a:latin typeface="PUBG Body" panose="020B0600070205080204" charset="-128"/>
              <a:ea typeface="PUBG Body" panose="020B0600070205080204" charset="-128"/>
              <a:cs typeface="PUBG Body" panose="020B0600070205080204" charset="-128"/>
            </a:endParaRPr>
          </a:p>
          <a:p>
            <a:pPr marL="742950" lvl="1" indent="-285750" latinLnBrk="0">
              <a:buFont typeface="Wingdings" panose="05000000000000000000" pitchFamily="2" charset="2"/>
              <a:buChar char="§"/>
            </a:pPr>
            <a:r>
              <a:rPr sz="1200">
                <a:solidFill>
                  <a:schemeClr val="bg1"/>
                </a:solidFill>
                <a:latin typeface="PUBG Body"/>
              </a:rPr>
              <a:t>For example) content to drive streamer events, social challenges, esports event teasers and on-site event prompts</a:t>
            </a:r>
            <a:endParaRPr lang="en-US" altLang="ko-KR" sz="1200">
              <a:solidFill>
                <a:schemeClr val="bg1"/>
              </a:solidFill>
              <a:latin typeface="PUBG Body" panose="020B0600070205080204" charset="-128"/>
              <a:ea typeface="PUBG Body" panose="020B0600070205080204" charset="-128"/>
              <a:cs typeface="PUBG Body" panose="020B0600070205080204" charset="-128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A2D627BE-BF71-CFFB-3DA5-9DA5F527075E}"/>
              </a:ext>
            </a:extLst>
          </p:cNvPr>
          <p:cNvSpPr/>
          <p:nvPr/>
        </p:nvSpPr>
        <p:spPr>
          <a:xfrm>
            <a:off x="1468840" y="4693745"/>
            <a:ext cx="4221753" cy="1713975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t"/>
          <a:lstStyle/>
          <a:p>
            <a:pPr latinLnBrk="0">
              <a:spcAft>
                <a:spcPts val="600"/>
              </a:spcAft>
            </a:pPr>
            <a:r>
              <a:rPr sz="1600" b="1">
                <a:solidFill>
                  <a:schemeClr val="bg1"/>
                </a:solidFill>
                <a:latin typeface="PUBG Body"/>
              </a:rPr>
              <a:t>Deployment of new modes and focused promotions</a:t>
            </a:r>
            <a:endParaRPr lang="en-US" altLang="ko-KR" sz="1600" b="1">
              <a:solidFill>
                <a:schemeClr val="bg1"/>
              </a:solidFill>
              <a:latin typeface="PUBG Body" panose="020B0600070205080204" charset="-128"/>
              <a:ea typeface="PUBG Body" panose="020B0600070205080204" charset="-128"/>
              <a:cs typeface="PUBG Body" panose="020B0600070205080204" charset="-128"/>
            </a:endParaRPr>
          </a:p>
          <a:p>
            <a:pPr marL="177800" indent="-177800" latinLnBrk="0">
              <a:buFont typeface="Wingdings" panose="05000000000000000000" pitchFamily="2" charset="2"/>
              <a:buChar char="§"/>
            </a:pPr>
            <a:r>
              <a:rPr sz="1200">
                <a:solidFill>
                  <a:schemeClr val="bg1"/>
                </a:solidFill>
                <a:latin typeface="PUBG Body"/>
              </a:rPr>
              <a:t>Place newly developed Co-dev mode at off-season timing to defend traffic and enhance user engagement</a:t>
            </a:r>
            <a:endParaRPr lang="en-US" altLang="ko-KR" sz="1200">
              <a:solidFill>
                <a:schemeClr val="bg1"/>
              </a:solidFill>
              <a:latin typeface="PUBG Body" panose="020B0600070205080204" charset="-128"/>
              <a:ea typeface="PUBG Body" panose="020B0600070205080204" charset="-128"/>
              <a:cs typeface="PUBG Body" panose="020B0600070205080204" charset="-128"/>
            </a:endParaRPr>
          </a:p>
          <a:p>
            <a:pPr marL="742950" lvl="1" indent="-285750" latinLnBrk="0">
              <a:buFont typeface="Wingdings" panose="05000000000000000000" pitchFamily="2" charset="2"/>
              <a:buChar char="§"/>
            </a:pPr>
            <a:r>
              <a:rPr sz="1200">
                <a:solidFill>
                  <a:schemeClr val="bg1"/>
                </a:solidFill>
                <a:latin typeface="PUBG Body"/>
              </a:rPr>
              <a:t>For example, fully feature and promote newly added modes such as Binary Spot and Heist Royale as that month's main features</a:t>
            </a:r>
            <a:endParaRPr lang="en-US" altLang="ko-KR" sz="1200">
              <a:solidFill>
                <a:schemeClr val="bg1"/>
              </a:solidFill>
              <a:latin typeface="PUBG Body" panose="020B0600070205080204" charset="-128"/>
              <a:ea typeface="PUBG Body" panose="020B0600070205080204" charset="-128"/>
              <a:cs typeface="PUBG Body" panose="020B0600070205080204" charset="-128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FB86C52-C3EE-EF67-73A2-3C13489154B1}"/>
              </a:ext>
            </a:extLst>
          </p:cNvPr>
          <p:cNvSpPr txBox="1"/>
          <p:nvPr/>
        </p:nvSpPr>
        <p:spPr>
          <a:xfrm>
            <a:off x="8538215" y="4841459"/>
            <a:ext cx="3497486" cy="15234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spcAft>
                <a:spcPts val="600"/>
              </a:spcAft>
            </a:pPr>
            <a:r>
              <a:rPr sz="1400" b="1">
                <a:solidFill>
                  <a:srgbClr val="FFC000"/>
                </a:solidFill>
                <a:latin typeface="PUBG Body"/>
              </a:rPr>
              <a:t>Content reinforcement and linked events needed to maintain a stable off-season</a:t>
            </a:r>
            <a:endParaRPr lang="en-US" altLang="ko-KR" sz="1400" b="1">
              <a:solidFill>
                <a:srgbClr val="FFC000"/>
              </a:solidFill>
              <a:latin typeface="PUBG Body" panose="020B0500000000000000" pitchFamily="34" charset="-128"/>
              <a:ea typeface="PUBG Body" panose="020B0500000000000000" pitchFamily="34" charset="-128"/>
              <a:cs typeface="PUBG Body" panose="020B0500000000000000" pitchFamily="34" charset="-128"/>
            </a:endParaRPr>
          </a:p>
          <a:p>
            <a:pPr marL="285750" indent="-285750" latinLnBrk="0">
              <a:buFont typeface="Wingdings" panose="05000000000000000000" pitchFamily="2" charset="2"/>
              <a:buChar char="§"/>
            </a:pPr>
            <a:r>
              <a:rPr sz="1200">
                <a:solidFill>
                  <a:schemeClr val="bg1"/>
                </a:solidFill>
                <a:latin typeface="PUBG Body"/>
              </a:rPr>
              <a:t>Move away from anniversary-centered structure; design defense strategy extending from March into Q2 (unchanged after September's Chuseok)</a:t>
            </a:r>
            <a:endParaRPr lang="ko-KR" altLang="en-US" sz="1200">
              <a:solidFill>
                <a:schemeClr val="bg1"/>
              </a:solidFill>
              <a:latin typeface="PUBG Body" panose="020B0500000000000000" pitchFamily="34" charset="-128"/>
              <a:ea typeface="PUBG Body" panose="020B0500000000000000" pitchFamily="34" charset="-128"/>
              <a:cs typeface="PUBG Body" panose="020B0500000000000000" pitchFamily="34" charset="-128"/>
            </a:endParaRPr>
          </a:p>
          <a:p>
            <a:pPr marL="285750" indent="-285750" latinLnBrk="0">
              <a:buFont typeface="Wingdings" panose="05000000000000000000" pitchFamily="2" charset="2"/>
              <a:buChar char="§"/>
            </a:pPr>
            <a:r>
              <a:rPr sz="1200">
                <a:solidFill>
                  <a:schemeClr val="bg1"/>
                </a:solidFill>
                <a:latin typeface="PUBG Body"/>
              </a:rPr>
              <a:t>Actively deploy rewards eligible for promotions together with new modes/content to defend traffic</a:t>
            </a:r>
            <a:endParaRPr lang="en-US" altLang="ko-KR" sz="1200">
              <a:solidFill>
                <a:schemeClr val="bg1"/>
              </a:solidFill>
              <a:latin typeface="PUBG Body" panose="020B0500000000000000" pitchFamily="34" charset="-128"/>
              <a:ea typeface="PUBG Body" panose="020B0500000000000000" pitchFamily="34" charset="-128"/>
              <a:cs typeface="PUBG Body" panose="020B0500000000000000" pitchFamily="34" charset="-128"/>
              <a:sym typeface="Wingdings" panose="05000000000000000000" pitchFamily="2" charset="2"/>
            </a:endParaRPr>
          </a:p>
        </p:txBody>
      </p:sp>
      <p:sp>
        <p:nvSpPr>
          <p:cNvPr id="15" name="Isosceles Triangle 38">
            <a:extLst>
              <a:ext uri="{FF2B5EF4-FFF2-40B4-BE49-F238E27FC236}">
                <a16:creationId xmlns:a16="http://schemas.microsoft.com/office/drawing/2014/main" id="{D92C7762-B6E1-2CF7-07B9-90949E4CB1CC}"/>
              </a:ext>
            </a:extLst>
          </p:cNvPr>
          <p:cNvSpPr/>
          <p:nvPr/>
        </p:nvSpPr>
        <p:spPr>
          <a:xfrm rot="5400000">
            <a:off x="8093139" y="2794427"/>
            <a:ext cx="556260" cy="211682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 sz="1600" b="1">
              <a:latin typeface="나눔스퀘어" panose="020B0600000101010101" pitchFamily="50" charset="-127"/>
              <a:ea typeface="나눔스퀘어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9" name="Isosceles Triangle 38">
            <a:extLst>
              <a:ext uri="{FF2B5EF4-FFF2-40B4-BE49-F238E27FC236}">
                <a16:creationId xmlns:a16="http://schemas.microsoft.com/office/drawing/2014/main" id="{4758863E-027B-C0E8-21BE-6B61828AEFB9}"/>
              </a:ext>
            </a:extLst>
          </p:cNvPr>
          <p:cNvSpPr/>
          <p:nvPr/>
        </p:nvSpPr>
        <p:spPr>
          <a:xfrm rot="5400000">
            <a:off x="8093139" y="5282337"/>
            <a:ext cx="556260" cy="211682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 sz="1600" b="1">
              <a:latin typeface="나눔스퀘어" panose="020B0600000101010101" pitchFamily="50" charset="-127"/>
              <a:ea typeface="나눔스퀘어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20" name="Rectangle: Rounded Corners 26">
            <a:extLst>
              <a:ext uri="{FF2B5EF4-FFF2-40B4-BE49-F238E27FC236}">
                <a16:creationId xmlns:a16="http://schemas.microsoft.com/office/drawing/2014/main" id="{B28F239A-9E48-00D5-380E-F5A27A779D4F}"/>
              </a:ext>
            </a:extLst>
          </p:cNvPr>
          <p:cNvSpPr/>
          <p:nvPr/>
        </p:nvSpPr>
        <p:spPr>
          <a:xfrm>
            <a:off x="5984190" y="1886752"/>
            <a:ext cx="2139902" cy="25146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latinLnBrk="0"/>
            <a:r>
              <a:rPr sz="1200" b="1">
                <a:solidFill>
                  <a:schemeClr val="bg1"/>
                </a:solidFill>
                <a:latin typeface="PUBG Body"/>
              </a:rPr>
              <a:t>1Q (Lunar New Year, Nth Anniversary, to April Fools' Day)</a:t>
            </a:r>
            <a:endParaRPr lang="ko-KR" altLang="en-US" sz="1200" b="1">
              <a:solidFill>
                <a:schemeClr val="bg1"/>
              </a:solidFill>
              <a:latin typeface="PUBG Body" panose="020B0600000101010101" charset="-128"/>
              <a:ea typeface="PUBG Body" panose="020B0600000101010101" charset="-128"/>
              <a:cs typeface="PUBG Body" panose="020B0600000101010101" charset="-128"/>
            </a:endParaRPr>
          </a:p>
        </p:txBody>
      </p:sp>
      <p:sp>
        <p:nvSpPr>
          <p:cNvPr id="21" name="Rectangle: Rounded Corners 26">
            <a:extLst>
              <a:ext uri="{FF2B5EF4-FFF2-40B4-BE49-F238E27FC236}">
                <a16:creationId xmlns:a16="http://schemas.microsoft.com/office/drawing/2014/main" id="{C47DF04E-C390-7F38-B786-40C6EDBBF0DA}"/>
              </a:ext>
            </a:extLst>
          </p:cNvPr>
          <p:cNvSpPr/>
          <p:nvPr/>
        </p:nvSpPr>
        <p:spPr>
          <a:xfrm>
            <a:off x="5984190" y="2777478"/>
            <a:ext cx="2139902" cy="25146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latinLnBrk="0"/>
            <a:r>
              <a:rPr sz="1200" b="1">
                <a:solidFill>
                  <a:schemeClr val="bg1"/>
                </a:solidFill>
                <a:latin typeface="PUBG Body"/>
              </a:rPr>
              <a:t>3Q (Summer vacation, Chuseok/Mid-Autumn Festival)</a:t>
            </a:r>
            <a:endParaRPr lang="ko-KR" altLang="en-US" sz="1200" b="1">
              <a:solidFill>
                <a:schemeClr val="bg1"/>
              </a:solidFill>
              <a:latin typeface="PUBG Body" panose="020B0600000101010101" charset="-128"/>
              <a:ea typeface="PUBG Body" panose="020B0600000101010101" charset="-128"/>
              <a:cs typeface="PUBG Body" panose="020B0600000101010101" charset="-128"/>
            </a:endParaRPr>
          </a:p>
        </p:txBody>
      </p:sp>
      <p:sp>
        <p:nvSpPr>
          <p:cNvPr id="22" name="AutoShape 2">
            <a:extLst>
              <a:ext uri="{FF2B5EF4-FFF2-40B4-BE49-F238E27FC236}">
                <a16:creationId xmlns:a16="http://schemas.microsoft.com/office/drawing/2014/main" id="{E981942A-A85D-B2AE-B277-7F6808CF15E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55526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8F231805-D6CC-4961-99A0-5E076D891E6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5262" t="34489" r="36993"/>
          <a:stretch>
            <a:fillRect/>
          </a:stretch>
        </p:blipFill>
        <p:spPr>
          <a:xfrm>
            <a:off x="6005365" y="2118444"/>
            <a:ext cx="814373" cy="492351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67DAA68E-7A7D-BEE3-FB82-F188573738B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3881" t="23115" r="36903"/>
          <a:stretch>
            <a:fillRect/>
          </a:stretch>
        </p:blipFill>
        <p:spPr>
          <a:xfrm>
            <a:off x="6588532" y="2147647"/>
            <a:ext cx="704895" cy="484641"/>
          </a:xfrm>
          <a:prstGeom prst="rect">
            <a:avLst/>
          </a:prstGeom>
        </p:spPr>
      </p:pic>
      <p:sp>
        <p:nvSpPr>
          <p:cNvPr id="25" name="Rectangle: Rounded Corners 26">
            <a:extLst>
              <a:ext uri="{FF2B5EF4-FFF2-40B4-BE49-F238E27FC236}">
                <a16:creationId xmlns:a16="http://schemas.microsoft.com/office/drawing/2014/main" id="{23A90EA8-00AA-4A43-F146-61542357767D}"/>
              </a:ext>
            </a:extLst>
          </p:cNvPr>
          <p:cNvSpPr/>
          <p:nvPr/>
        </p:nvSpPr>
        <p:spPr>
          <a:xfrm>
            <a:off x="5984190" y="3523014"/>
            <a:ext cx="2139902" cy="25146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latinLnBrk="0"/>
            <a:r>
              <a:rPr sz="1200" b="1">
                <a:solidFill>
                  <a:schemeClr val="bg1"/>
                </a:solidFill>
                <a:latin typeface="PUBG Body"/>
              </a:rPr>
              <a:t>4Q Year-end (December large-scale World Update)</a:t>
            </a:r>
            <a:endParaRPr lang="ko-KR" altLang="en-US" sz="1200" b="1">
              <a:solidFill>
                <a:schemeClr val="bg1"/>
              </a:solidFill>
              <a:latin typeface="PUBG Body" panose="020B0600000101010101" charset="-128"/>
              <a:ea typeface="PUBG Body" panose="020B0600000101010101" charset="-128"/>
              <a:cs typeface="PUBG Body" panose="020B0600000101010101" charset="-128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30C30B52-0017-F733-1686-4E9096256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9552" y="2982574"/>
            <a:ext cx="794616" cy="461074"/>
          </a:xfrm>
          <a:prstGeom prst="rect">
            <a:avLst/>
          </a:prstGeom>
        </p:spPr>
      </p:pic>
      <p:pic>
        <p:nvPicPr>
          <p:cNvPr id="29" name="그림 28" descr="무기, 액션 어드벤처 게임, PC 게임, 디지털 합성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B549B9C-9968-9DDB-8F12-005FF3C601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4168" y="3026415"/>
            <a:ext cx="775570" cy="408258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D40A02F8-4AC0-39F1-8B18-583344C767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62145" y="3806840"/>
            <a:ext cx="809481" cy="405749"/>
          </a:xfrm>
          <a:prstGeom prst="rect">
            <a:avLst/>
          </a:prstGeom>
        </p:spPr>
      </p:pic>
      <p:sp>
        <p:nvSpPr>
          <p:cNvPr id="34" name="Rectangle: Rounded Corners 26">
            <a:extLst>
              <a:ext uri="{FF2B5EF4-FFF2-40B4-BE49-F238E27FC236}">
                <a16:creationId xmlns:a16="http://schemas.microsoft.com/office/drawing/2014/main" id="{CF3EA3D8-6883-4891-1603-35DF2FAC294D}"/>
              </a:ext>
            </a:extLst>
          </p:cNvPr>
          <p:cNvSpPr/>
          <p:nvPr/>
        </p:nvSpPr>
        <p:spPr>
          <a:xfrm>
            <a:off x="5984190" y="4428879"/>
            <a:ext cx="2139902" cy="25146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latinLnBrk="0"/>
            <a:r>
              <a:rPr sz="1200" b="1">
                <a:solidFill>
                  <a:schemeClr val="bg1"/>
                </a:solidFill>
                <a:latin typeface="PUBG Body"/>
              </a:rPr>
              <a:t>2Q (Spring season after school starts in April–May)</a:t>
            </a:r>
            <a:endParaRPr lang="ko-KR" altLang="en-US" sz="1200" b="1">
              <a:solidFill>
                <a:schemeClr val="bg1"/>
              </a:solidFill>
              <a:latin typeface="PUBG Body" panose="020B0600000101010101" charset="-128"/>
              <a:ea typeface="PUBG Body" panose="020B0600000101010101" charset="-128"/>
              <a:cs typeface="PUBG Body" panose="020B0600000101010101" charset="-128"/>
            </a:endParaRPr>
          </a:p>
        </p:txBody>
      </p:sp>
      <p:sp>
        <p:nvSpPr>
          <p:cNvPr id="36" name="Rectangle: Rounded Corners 26">
            <a:extLst>
              <a:ext uri="{FF2B5EF4-FFF2-40B4-BE49-F238E27FC236}">
                <a16:creationId xmlns:a16="http://schemas.microsoft.com/office/drawing/2014/main" id="{95922EF9-04B1-9F47-EB83-2087D705F568}"/>
              </a:ext>
            </a:extLst>
          </p:cNvPr>
          <p:cNvSpPr/>
          <p:nvPr/>
        </p:nvSpPr>
        <p:spPr>
          <a:xfrm>
            <a:off x="5984190" y="5689739"/>
            <a:ext cx="2139902" cy="25146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latinLnBrk="0"/>
            <a:r>
              <a:rPr sz="1200" b="1">
                <a:solidFill>
                  <a:schemeClr val="bg1"/>
                </a:solidFill>
                <a:latin typeface="PUBG Body"/>
              </a:rPr>
              <a:t>4Q (October–November between Chuseok and year-end)</a:t>
            </a:r>
            <a:endParaRPr lang="ko-KR" altLang="en-US" sz="1200" b="1">
              <a:solidFill>
                <a:schemeClr val="bg1"/>
              </a:solidFill>
              <a:latin typeface="PUBG Body" panose="020B0600000101010101" charset="-128"/>
              <a:ea typeface="PUBG Body" panose="020B0600000101010101" charset="-128"/>
              <a:cs typeface="PUBG Body" panose="020B0600000101010101" charset="-128"/>
            </a:endParaRP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CAAF4242-8727-66E2-3CDB-6FB4D8F1552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09946" y="3806487"/>
            <a:ext cx="695939" cy="405748"/>
          </a:xfrm>
          <a:prstGeom prst="rect">
            <a:avLst/>
          </a:prstGeom>
        </p:spPr>
      </p:pic>
      <p:grpSp>
        <p:nvGrpSpPr>
          <p:cNvPr id="45" name="그룹 44">
            <a:extLst>
              <a:ext uri="{FF2B5EF4-FFF2-40B4-BE49-F238E27FC236}">
                <a16:creationId xmlns:a16="http://schemas.microsoft.com/office/drawing/2014/main" id="{B95829FB-D178-A47B-5294-9C8753D91BAE}"/>
              </a:ext>
            </a:extLst>
          </p:cNvPr>
          <p:cNvGrpSpPr/>
          <p:nvPr/>
        </p:nvGrpSpPr>
        <p:grpSpPr>
          <a:xfrm>
            <a:off x="1416332" y="1588935"/>
            <a:ext cx="4274300" cy="278151"/>
            <a:chOff x="479376" y="1736335"/>
            <a:chExt cx="5529538" cy="319816"/>
          </a:xfrm>
        </p:grpSpPr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4678D59D-FD97-522E-1B0A-302D62BE66DA}"/>
                </a:ext>
              </a:extLst>
            </p:cNvPr>
            <p:cNvSpPr/>
            <p:nvPr/>
          </p:nvSpPr>
          <p:spPr>
            <a:xfrm>
              <a:off x="479376" y="1736335"/>
              <a:ext cx="5529489" cy="307963"/>
            </a:xfrm>
            <a:prstGeom prst="rect">
              <a:avLst/>
            </a:prstGeom>
            <a:noFill/>
            <a:ln w="9525" cap="flat" cmpd="sng" algn="ctr">
              <a:noFill/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>
              <a:noAutofit/>
            </a:bodyPr>
            <a:lstStyle/>
            <a:p>
              <a:pPr algn="ctr" defTabSz="540000" eaLnBrk="0" latinLnBrk="0" hangingPunct="0"/>
              <a:r>
                <a:rPr sz="1400" b="1">
                  <a:solidFill>
                    <a:schemeClr val="bg1"/>
                  </a:solidFill>
                  <a:latin typeface="PUBG Body"/>
                </a:rPr>
                <a:t>Response methods</a:t>
              </a:r>
            </a:p>
          </p:txBody>
        </p: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A6857151-B201-4ED3-741D-61A80F55D517}"/>
                </a:ext>
              </a:extLst>
            </p:cNvPr>
            <p:cNvCxnSpPr>
              <a:cxnSpLocks/>
            </p:cNvCxnSpPr>
            <p:nvPr/>
          </p:nvCxnSpPr>
          <p:spPr>
            <a:xfrm>
              <a:off x="479425" y="2056151"/>
              <a:ext cx="5529489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F7490607-B7CC-238B-DA52-3B9CE471E1AC}"/>
              </a:ext>
            </a:extLst>
          </p:cNvPr>
          <p:cNvGrpSpPr/>
          <p:nvPr/>
        </p:nvGrpSpPr>
        <p:grpSpPr>
          <a:xfrm>
            <a:off x="5856531" y="1588935"/>
            <a:ext cx="2198504" cy="278151"/>
            <a:chOff x="479376" y="1736335"/>
            <a:chExt cx="5529538" cy="319816"/>
          </a:xfrm>
        </p:grpSpPr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55DB634E-69B2-B3A2-DCBB-2C85F5D144A6}"/>
                </a:ext>
              </a:extLst>
            </p:cNvPr>
            <p:cNvSpPr/>
            <p:nvPr/>
          </p:nvSpPr>
          <p:spPr>
            <a:xfrm>
              <a:off x="479376" y="1736335"/>
              <a:ext cx="5529489" cy="307963"/>
            </a:xfrm>
            <a:prstGeom prst="rect">
              <a:avLst/>
            </a:prstGeom>
            <a:noFill/>
            <a:ln w="9525" cap="flat" cmpd="sng" algn="ctr">
              <a:noFill/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>
              <a:noAutofit/>
            </a:bodyPr>
            <a:lstStyle/>
            <a:p>
              <a:pPr algn="ctr" defTabSz="540000" eaLnBrk="0" latinLnBrk="0" hangingPunct="0"/>
              <a:r>
                <a:rPr sz="1400" b="1">
                  <a:solidFill>
                    <a:schemeClr val="bg1"/>
                  </a:solidFill>
                  <a:latin typeface="PUBG Body"/>
                </a:rPr>
                <a:t>Primary target seasons</a:t>
              </a:r>
            </a:p>
          </p:txBody>
        </p:sp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id="{E44192E2-83C8-4ABC-249C-AD031D003A7D}"/>
                </a:ext>
              </a:extLst>
            </p:cNvPr>
            <p:cNvCxnSpPr>
              <a:cxnSpLocks/>
            </p:cNvCxnSpPr>
            <p:nvPr/>
          </p:nvCxnSpPr>
          <p:spPr>
            <a:xfrm>
              <a:off x="479425" y="2056151"/>
              <a:ext cx="5529489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1" name="그림 50">
            <a:extLst>
              <a:ext uri="{FF2B5EF4-FFF2-40B4-BE49-F238E27FC236}">
                <a16:creationId xmlns:a16="http://schemas.microsoft.com/office/drawing/2014/main" id="{FA2AFD83-7356-627C-73B0-769048ACEFF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69264" y="2190618"/>
            <a:ext cx="731933" cy="408767"/>
          </a:xfrm>
          <a:prstGeom prst="rect">
            <a:avLst/>
          </a:prstGeom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943A5B1D-0D55-4C11-C160-665200FE48D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95059" y="4980961"/>
            <a:ext cx="1189464" cy="649874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91FA5B44-0AE5-7A68-D6CB-9C8091E3CDA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flipH="1">
            <a:off x="6700827" y="5070397"/>
            <a:ext cx="1316904" cy="556304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B8EF0972-4277-0145-5B88-12BFDF1F2CC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06735" y="6103343"/>
            <a:ext cx="1068488" cy="598352"/>
          </a:xfrm>
          <a:prstGeom prst="rect">
            <a:avLst/>
          </a:prstGeom>
        </p:spPr>
      </p:pic>
      <p:sp>
        <p:nvSpPr>
          <p:cNvPr id="55" name="Rectangle: Rounded Corners 26">
            <a:extLst>
              <a:ext uri="{FF2B5EF4-FFF2-40B4-BE49-F238E27FC236}">
                <a16:creationId xmlns:a16="http://schemas.microsoft.com/office/drawing/2014/main" id="{1A0D80D6-B156-3C7F-C90D-0025841A1838}"/>
              </a:ext>
            </a:extLst>
          </p:cNvPr>
          <p:cNvSpPr/>
          <p:nvPr/>
        </p:nvSpPr>
        <p:spPr>
          <a:xfrm>
            <a:off x="6512065" y="4693745"/>
            <a:ext cx="887436" cy="25146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latinLnBrk="0"/>
            <a:r>
              <a:rPr sz="1050" i="1">
                <a:solidFill>
                  <a:schemeClr val="bg1"/>
                </a:solidFill>
                <a:latin typeface="PUBG Body"/>
              </a:rPr>
              <a:t>Binary Spot</a:t>
            </a:r>
            <a:endParaRPr lang="ko-KR" altLang="en-US" sz="1050" i="1">
              <a:solidFill>
                <a:schemeClr val="bg1"/>
              </a:solidFill>
              <a:latin typeface="PUBG Body" panose="020B0600000101010101" charset="-128"/>
              <a:ea typeface="PUBG Body" panose="020B0600000101010101" charset="-128"/>
              <a:cs typeface="PUBG Body" panose="020B0600000101010101" charset="-128"/>
            </a:endParaRPr>
          </a:p>
        </p:txBody>
      </p:sp>
      <p:sp>
        <p:nvSpPr>
          <p:cNvPr id="56" name="Rectangle: Rounded Corners 26">
            <a:extLst>
              <a:ext uri="{FF2B5EF4-FFF2-40B4-BE49-F238E27FC236}">
                <a16:creationId xmlns:a16="http://schemas.microsoft.com/office/drawing/2014/main" id="{9BD2EB25-3D92-4D46-7440-3AB5C8331FFE}"/>
              </a:ext>
            </a:extLst>
          </p:cNvPr>
          <p:cNvSpPr/>
          <p:nvPr/>
        </p:nvSpPr>
        <p:spPr>
          <a:xfrm>
            <a:off x="6299253" y="5867984"/>
            <a:ext cx="1313061" cy="25146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latinLnBrk="0"/>
            <a:r>
              <a:rPr sz="1050" i="1">
                <a:solidFill>
                  <a:schemeClr val="bg1"/>
                </a:solidFill>
                <a:latin typeface="PUBG Body"/>
              </a:rPr>
              <a:t>Heist Royale (Payday)</a:t>
            </a:r>
            <a:endParaRPr lang="ko-KR" altLang="en-US" sz="1050" i="1">
              <a:solidFill>
                <a:schemeClr val="bg1"/>
              </a:solidFill>
              <a:latin typeface="PUBG Body" panose="020B0600000101010101" charset="-128"/>
              <a:ea typeface="PUBG Body" panose="020B0600000101010101" charset="-128"/>
              <a:cs typeface="PUBG Body" panose="020B0600000101010101" charset="-128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F329B04-1FCA-E7A3-1BCC-5B8ADAE025AE}"/>
              </a:ext>
            </a:extLst>
          </p:cNvPr>
          <p:cNvSpPr txBox="1"/>
          <p:nvPr/>
        </p:nvSpPr>
        <p:spPr>
          <a:xfrm>
            <a:off x="8538215" y="2385043"/>
            <a:ext cx="3497486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spcAft>
                <a:spcPts val="600"/>
              </a:spcAft>
            </a:pPr>
            <a:r>
              <a:rPr sz="1400" b="1">
                <a:solidFill>
                  <a:srgbClr val="FFC000"/>
                </a:solidFill>
                <a:latin typeface="PUBG Body"/>
              </a:rPr>
              <a:t>Increase scale to attract interest from returning existing users and new users</a:t>
            </a:r>
            <a:endParaRPr lang="en-US" altLang="ko-KR" sz="1400" b="1">
              <a:solidFill>
                <a:srgbClr val="FFC000"/>
              </a:solidFill>
              <a:latin typeface="PUBG Body" panose="020B0500000000000000" pitchFamily="34" charset="-128"/>
              <a:ea typeface="PUBG Body" panose="020B0500000000000000" pitchFamily="34" charset="-128"/>
              <a:cs typeface="PUBG Body" panose="020B0500000000000000" pitchFamily="34" charset="-128"/>
            </a:endParaRPr>
          </a:p>
          <a:p>
            <a:pPr marL="285750" indent="-285750" latinLnBrk="0">
              <a:buFont typeface="Wingdings" panose="05000000000000000000" pitchFamily="2" charset="2"/>
              <a:buChar char="§"/>
            </a:pPr>
            <a:r>
              <a:rPr sz="1200">
                <a:solidFill>
                  <a:schemeClr val="bg1"/>
                </a:solidFill>
                <a:latin typeface="PUBG Body"/>
              </a:rPr>
              <a:t>Strengthen familiar fun for existing/returning users and provide re-engagement incentives</a:t>
            </a:r>
          </a:p>
          <a:p>
            <a:pPr marL="285750" indent="-285750" latinLnBrk="0">
              <a:buFont typeface="Wingdings" panose="05000000000000000000" pitchFamily="2" charset="2"/>
              <a:buChar char="§"/>
            </a:pPr>
            <a:r>
              <a:rPr sz="1200">
                <a:solidFill>
                  <a:schemeClr val="bg1"/>
                </a:solidFill>
                <a:latin typeface="PUBG Body"/>
              </a:rPr>
              <a:t>Provide fresh entry points and differentiated experiences for new users</a:t>
            </a:r>
            <a:endParaRPr lang="en-US" altLang="ko-KR" sz="1200">
              <a:solidFill>
                <a:schemeClr val="bg1"/>
              </a:solidFill>
              <a:latin typeface="PUBG Body" panose="020B0500000000000000" pitchFamily="34" charset="-128"/>
              <a:ea typeface="PUBG Body" panose="020B0500000000000000" pitchFamily="34" charset="-128"/>
              <a:cs typeface="PUBG Body" panose="020B0500000000000000" pitchFamily="34" charset="-128"/>
              <a:sym typeface="Wingdings" panose="05000000000000000000" pitchFamily="2" charset="2"/>
            </a:endParaRPr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E8F8C2C8-BEF3-127D-AA7F-B760C99E6EE1}"/>
              </a:ext>
            </a:extLst>
          </p:cNvPr>
          <p:cNvGrpSpPr/>
          <p:nvPr/>
        </p:nvGrpSpPr>
        <p:grpSpPr>
          <a:xfrm>
            <a:off x="8577126" y="1588935"/>
            <a:ext cx="3458606" cy="278151"/>
            <a:chOff x="479376" y="1736335"/>
            <a:chExt cx="5529538" cy="319816"/>
          </a:xfrm>
        </p:grpSpPr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36FE0393-B833-7932-9A42-D90EAEFA3E4D}"/>
                </a:ext>
              </a:extLst>
            </p:cNvPr>
            <p:cNvSpPr/>
            <p:nvPr/>
          </p:nvSpPr>
          <p:spPr>
            <a:xfrm>
              <a:off x="479376" y="1736335"/>
              <a:ext cx="5529489" cy="307963"/>
            </a:xfrm>
            <a:prstGeom prst="rect">
              <a:avLst/>
            </a:prstGeom>
            <a:noFill/>
            <a:ln w="9525" cap="flat" cmpd="sng" algn="ctr">
              <a:noFill/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>
              <a:noAutofit/>
            </a:bodyPr>
            <a:lstStyle/>
            <a:p>
              <a:pPr algn="ctr" defTabSz="540000" eaLnBrk="0" latinLnBrk="0" hangingPunct="0"/>
              <a:r>
                <a:rPr sz="1400" b="1">
                  <a:solidFill>
                    <a:schemeClr val="bg1"/>
                  </a:solidFill>
                  <a:latin typeface="PUBG Body"/>
                </a:rPr>
                <a:t>2026 Event Direction</a:t>
              </a:r>
            </a:p>
          </p:txBody>
        </p:sp>
        <p:cxnSp>
          <p:nvCxnSpPr>
            <p:cNvPr id="60" name="직선 연결선 59">
              <a:extLst>
                <a:ext uri="{FF2B5EF4-FFF2-40B4-BE49-F238E27FC236}">
                  <a16:creationId xmlns:a16="http://schemas.microsoft.com/office/drawing/2014/main" id="{964F9421-E35B-141E-EEC6-0915A1F96F73}"/>
                </a:ext>
              </a:extLst>
            </p:cNvPr>
            <p:cNvCxnSpPr>
              <a:cxnSpLocks/>
            </p:cNvCxnSpPr>
            <p:nvPr/>
          </p:nvCxnSpPr>
          <p:spPr>
            <a:xfrm>
              <a:off x="479425" y="2056151"/>
              <a:ext cx="5529489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E0722D47-D793-1372-92EA-723966109045}"/>
              </a:ext>
            </a:extLst>
          </p:cNvPr>
          <p:cNvSpPr txBox="1"/>
          <p:nvPr/>
        </p:nvSpPr>
        <p:spPr>
          <a:xfrm>
            <a:off x="205167" y="91808"/>
            <a:ext cx="79189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sz="1400">
                <a:solidFill>
                  <a:schemeClr val="accent4"/>
                </a:solidFill>
                <a:latin typeface="KRAFTON_Font"/>
              </a:rPr>
              <a:t>PUBG PC/Console 2026 Roadmap: h. 2026 User Incentive Strategy &amp; Operations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9A4A2F2-7149-A169-FEF2-9C7462BED5C0}"/>
              </a:ext>
            </a:extLst>
          </p:cNvPr>
          <p:cNvSpPr txBox="1"/>
          <p:nvPr/>
        </p:nvSpPr>
        <p:spPr>
          <a:xfrm>
            <a:off x="0" y="1180054"/>
            <a:ext cx="1219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indent="0" algn="ctr" latinLnBrk="0">
              <a:spcBef>
                <a:spcPts val="300"/>
              </a:spcBef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  <a:latin typeface="PUBG Body" panose="020B0500000000000000" pitchFamily="34" charset="-128"/>
                <a:ea typeface="PUBG Body" panose="020B0500000000000000" pitchFamily="34" charset="-128"/>
                <a:cs typeface="PUBG Body" panose="020B0500000000000000" pitchFamily="34" charset="-128"/>
              </a:defRPr>
            </a:lvl1pPr>
            <a:lvl2pPr marL="625475" lvl="1" indent="-168275" latinLnBrk="0">
              <a:spcBef>
                <a:spcPts val="300"/>
              </a:spcBef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  <a:latin typeface="+mj-lt"/>
                <a:ea typeface="나눔스퀘어" panose="020B0600000101010101" pitchFamily="50" charset="-127"/>
                <a:cs typeface="Arial" panose="020B0604020202020204" pitchFamily="34" charset="0"/>
              </a:defRPr>
            </a:lvl2pPr>
          </a:lstStyle>
          <a:p>
            <a:r>
              <a:rPr/>
              <a:t>Scale-up of events based on rewards and content expansion to maximize peak-season traffic and stabilize the off-season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4FB916BC-0631-652F-9100-B1039C69552A}"/>
              </a:ext>
            </a:extLst>
          </p:cNvPr>
          <p:cNvCxnSpPr>
            <a:cxnSpLocks/>
          </p:cNvCxnSpPr>
          <p:nvPr/>
        </p:nvCxnSpPr>
        <p:spPr>
          <a:xfrm>
            <a:off x="215186" y="163934"/>
            <a:ext cx="0" cy="154760"/>
          </a:xfrm>
          <a:prstGeom prst="line">
            <a:avLst/>
          </a:prstGeom>
          <a:ln w="28575">
            <a:solidFill>
              <a:srgbClr val="F2F2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53448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solidFill>
            <a:srgbClr val="FFAF00"/>
          </a:solidFill>
        </a:ln>
      </a:spPr>
      <a:bodyPr rtlCol="0" anchor="ctr"/>
      <a:lstStyle>
        <a:defPPr algn="ctr" latinLnBrk="0">
          <a:defRPr sz="1600" b="1" dirty="0">
            <a:latin typeface="나눔스퀘어" panose="020B0600000101010101" pitchFamily="50" charset="-127"/>
            <a:ea typeface="나눔스퀘어" panose="020B0600000101010101" pitchFamily="50" charset="-127"/>
            <a:cs typeface="Arial" panose="020B0604020202020204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rgbClr val="FFAF00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>
        <a:spAutoFit/>
      </a:bodyPr>
      <a:lstStyle>
        <a:defPPr algn="l">
          <a:defRPr sz="1400" dirty="0">
            <a:solidFill>
              <a:schemeClr val="bg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39b3b68d-41a1-4a46-af7c-4b96e7311559">
      <Terms xmlns="http://schemas.microsoft.com/office/infopath/2007/PartnerControls"/>
    </lcf76f155ced4ddcb4097134ff3c332f>
    <TaxCatchAll xmlns="57e8dca6-7f84-4485-88e9-cf770df3337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B93056E23A6BD4C80826EF13C5C5355" ma:contentTypeVersion="12" ma:contentTypeDescription="Create a new document." ma:contentTypeScope="" ma:versionID="90e937d7f12a5551acbf37b66f46e664">
  <xsd:schema xmlns:xsd="http://www.w3.org/2001/XMLSchema" xmlns:xs="http://www.w3.org/2001/XMLSchema" xmlns:p="http://schemas.microsoft.com/office/2006/metadata/properties" xmlns:ns2="39b3b68d-41a1-4a46-af7c-4b96e7311559" xmlns:ns3="57e8dca6-7f84-4485-88e9-cf770df33375" targetNamespace="http://schemas.microsoft.com/office/2006/metadata/properties" ma:root="true" ma:fieldsID="da06fde8e4317c8ceba3ee40c3bdd13b" ns2:_="" ns3:_="">
    <xsd:import namespace="39b3b68d-41a1-4a46-af7c-4b96e7311559"/>
    <xsd:import namespace="57e8dca6-7f84-4485-88e9-cf770df3337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MediaServiceBillingMetadata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9b3b68d-41a1-4a46-af7c-4b96e731155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BillingMetadata" ma:index="12" nillable="true" ma:displayName="MediaServiceBillingMetadata" ma:hidden="true" ma:internalName="MediaServiceBillingMetadata" ma:readOnly="true">
      <xsd:simpleType>
        <xsd:restriction base="dms:Note"/>
      </xsd:simpleType>
    </xsd:element>
    <xsd:element name="MediaServiceDateTaken" ma:index="13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6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8" nillable="true" ma:taxonomy="true" ma:internalName="lcf76f155ced4ddcb4097134ff3c332f" ma:taxonomyFieldName="MediaServiceImageTags" ma:displayName="Image Tags" ma:readOnly="false" ma:fieldId="{5cf76f15-5ced-4ddc-b409-7134ff3c332f}" ma:taxonomyMulti="true" ma:sspId="19cd79a3-f605-49ec-b3bf-026e10135845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7e8dca6-7f84-4485-88e9-cf770df33375" elementFormDefault="qualified">
    <xsd:import namespace="http://schemas.microsoft.com/office/2006/documentManagement/types"/>
    <xsd:import namespace="http://schemas.microsoft.com/office/infopath/2007/PartnerControls"/>
    <xsd:element name="TaxCatchAll" ma:index="19" nillable="true" ma:displayName="Taxonomy Catch All Column" ma:hidden="true" ma:list="{3388eea1-de53-4cf5-859f-80171aecbcad}" ma:internalName="TaxCatchAll" ma:showField="CatchAllData" ma:web="57e8dca6-7f84-4485-88e9-cf770df3337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1042F84-3658-40CC-9D24-328C70B28896}">
  <ds:schemaRefs>
    <ds:schemaRef ds:uri="39b3b68d-41a1-4a46-af7c-4b96e7311559"/>
    <ds:schemaRef ds:uri="57e8dca6-7f84-4485-88e9-cf770df33375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50CC8184-8E3C-4E17-8F5D-6191B691AF63}">
  <ds:schemaRefs>
    <ds:schemaRef ds:uri="39b3b68d-41a1-4a46-af7c-4b96e7311559"/>
    <ds:schemaRef ds:uri="57e8dca6-7f84-4485-88e9-cf770df3337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E1E254A3-DC9F-40AF-A233-B3F728C3F312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1a27bdbf-e6cc-4e33-85d2-e1c81bad930a}" enabled="0" method="" siteId="{1a27bdbf-e6cc-4e33-85d2-e1c81bad930a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268</Words>
  <Application>Microsoft Macintosh PowerPoint</Application>
  <PresentationFormat>Widescreen</PresentationFormat>
  <Paragraphs>29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8" baseType="lpstr">
      <vt:lpstr>PUBG Body</vt:lpstr>
      <vt:lpstr>나눔스퀘어</vt:lpstr>
      <vt:lpstr>Wingdings</vt:lpstr>
      <vt:lpstr>KRAFTON_Font</vt:lpstr>
      <vt:lpstr>맑은 고딕</vt:lpstr>
      <vt:lpstr>Arial</vt:lpstr>
      <vt:lpstr>Office 테마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Sujin Yun(윤수진)</dc:creator>
  <cp:lastModifiedBy>Hyunsang Joo (주현상)</cp:lastModifiedBy>
  <cp:revision>4</cp:revision>
  <cp:lastPrinted>2024-07-11T08:57:32Z</cp:lastPrinted>
  <dcterms:created xsi:type="dcterms:W3CDTF">2019-11-06T05:05:36Z</dcterms:created>
  <dcterms:modified xsi:type="dcterms:W3CDTF">2025-09-20T05:36:42Z</dcterms:modified>
  <cp:contentStatus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ediaServiceImageTags">
    <vt:lpwstr/>
  </property>
  <property fmtid="{D5CDD505-2E9C-101B-9397-08002B2CF9AE}" pid="3" name="ContentTypeId">
    <vt:lpwstr>0x0101004B93056E23A6BD4C80826EF13C5C5355</vt:lpwstr>
  </property>
</Properties>
</file>